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2.xml" ContentType="application/vnd.openxmlformats-officedocument.theme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1"/>
  </p:notesMasterIdLst>
  <p:sldIdLst>
    <p:sldId id="329" r:id="rId2"/>
    <p:sldId id="409" r:id="rId3"/>
    <p:sldId id="413" r:id="rId4"/>
    <p:sldId id="436" r:id="rId5"/>
    <p:sldId id="415" r:id="rId6"/>
    <p:sldId id="416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37" r:id="rId16"/>
    <p:sldId id="447" r:id="rId17"/>
    <p:sldId id="446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48" r:id="rId26"/>
    <p:sldId id="456" r:id="rId27"/>
    <p:sldId id="458" r:id="rId28"/>
    <p:sldId id="459" r:id="rId29"/>
    <p:sldId id="43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254"/>
    <a:srgbClr val="CCFF99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>
      <p:cViewPr>
        <p:scale>
          <a:sx n="135" d="100"/>
          <a:sy n="135" d="100"/>
        </p:scale>
        <p:origin x="-78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2014-07-04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smtClean="0">
                <a:ea typeface="맑은 고딕" pitchFamily="50" charset="-127"/>
              </a:rPr>
              <a:t>한빛아카데미㈜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75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17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6.xml"/><Relationship Id="rId10" Type="http://schemas.openxmlformats.org/officeDocument/2006/relationships/tags" Target="../tags/tag1.xml"/><Relationship Id="rId19" Type="http://schemas.openxmlformats.org/officeDocument/2006/relationships/tags" Target="../tags/tag10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3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8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2" r:id="rId7"/>
    <p:sldLayoutId id="2147483695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12302" y="1538790"/>
            <a:ext cx="459048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r>
              <a:rPr lang="ko-KR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부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빅데이터 개요</a:t>
            </a:r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장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빅데이터 개념과 처리 과정</a:t>
            </a:r>
            <a:endParaRPr lang="ko-KR" alt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538163" indent="-269875" algn="ctr"/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빅데이터 종류와 유형 변화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853826"/>
            <a:ext cx="7740860" cy="31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1" y="998730"/>
            <a:ext cx="8043989" cy="49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4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전통적 데이터와 빅데이터 특징 비교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538790"/>
            <a:ext cx="6516779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빅데이터 처리 특징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718810"/>
            <a:ext cx="8145045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빅데이터</a:t>
            </a:r>
            <a:r>
              <a:rPr lang="ko-KR" altLang="en-US" dirty="0"/>
              <a:t> </a:t>
            </a:r>
            <a:r>
              <a:rPr lang="ko-KR" altLang="en-US" dirty="0" smtClean="0"/>
              <a:t>속성과 처리 특징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48780"/>
            <a:ext cx="6120680" cy="5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처리 과정과 기술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2" y="1478842"/>
            <a:ext cx="8055895" cy="4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53725"/>
            <a:ext cx="6390710" cy="56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6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빅데이터 소스 생성과 수집 기술</a:t>
            </a:r>
            <a:endParaRPr lang="en-US" altLang="ko-KR" dirty="0"/>
          </a:p>
          <a:p>
            <a:pPr lvl="2"/>
            <a:r>
              <a:rPr lang="ko-KR" altLang="en-US" dirty="0" smtClean="0"/>
              <a:t>내부 데이터 수집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자체적으로 보유한 내부 파일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관리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센서 등에서 정형 데이터를 수집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데이터 수집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인터넷으로 연결된 외부에서 비정형 데이터를 수집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843936"/>
            <a:ext cx="7875875" cy="35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빅데이터 저장 기술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493785"/>
            <a:ext cx="8055895" cy="2581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9" y="3969060"/>
            <a:ext cx="7965885" cy="22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 smtClean="0"/>
                  <a:t>빅데이터 처리 기술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맵리듀스</a:t>
                </a:r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분산 병렬 데이터 처리 기술의 표준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일반 범용 서버로 구성된 군집화 시스템을 기반으로 </a:t>
                </a:r>
                <a:r>
                  <a:rPr lang="en-US" altLang="ko-KR" dirty="0" smtClean="0"/>
                  <a:t>&lt;</a:t>
                </a:r>
                <a:r>
                  <a:rPr lang="ko-KR" altLang="en-US" dirty="0" smtClean="0"/>
                  <a:t>키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값</a:t>
                </a:r>
                <a:r>
                  <a:rPr lang="en-US" altLang="ko-KR" dirty="0" smtClean="0"/>
                  <a:t>&gt; </a:t>
                </a:r>
                <a:r>
                  <a:rPr lang="ko-KR" altLang="en-US" dirty="0" smtClean="0"/>
                  <a:t>입력 데이터분할 처리 및 처리 결과 통합 기술</a:t>
                </a:r>
                <a:r>
                  <a:rPr lang="en-US" altLang="ko-KR" dirty="0" smtClean="0"/>
                  <a:t>, job </a:t>
                </a:r>
                <a:r>
                  <a:rPr lang="ko-KR" altLang="en-US" dirty="0" smtClean="0"/>
                  <a:t>스케줄링 기술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작업 분배 기술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태스크 재수행 기술이 통합된 분산 컴퓨팅 기술</a:t>
                </a:r>
                <a:endParaRPr lang="en-US" altLang="ko-KR" dirty="0" smtClean="0"/>
              </a:p>
              <a:p>
                <a:pPr lvl="2"/>
                <a:r>
                  <a:rPr lang="en-US" altLang="ko-KR" dirty="0">
                    <a:latin typeface="+mn-lt"/>
                    <a:ea typeface="돋움체" pitchFamily="49" charset="-127"/>
                  </a:rPr>
                  <a:t>R </a:t>
                </a:r>
                <a:endParaRPr lang="en-US" altLang="ko-KR" dirty="0" smtClean="0">
                  <a:latin typeface="+mn-lt"/>
                  <a:ea typeface="돋움체" pitchFamily="49" charset="-127"/>
                </a:endParaRPr>
              </a:p>
              <a:p>
                <a:pPr lvl="3"/>
                <a:r>
                  <a:rPr lang="en-US" altLang="ko-KR" dirty="0">
                    <a:latin typeface="+mn-ea"/>
                    <a:ea typeface="+mn-ea"/>
                  </a:rPr>
                  <a:t>R </a:t>
                </a:r>
                <a:r>
                  <a:rPr lang="ko-KR" altLang="en-US" dirty="0" smtClean="0">
                    <a:latin typeface="+mn-ea"/>
                    <a:ea typeface="+mn-ea"/>
                  </a:rPr>
                  <a:t>언어와 개발 </a:t>
                </a:r>
                <a:r>
                  <a:rPr lang="ko-KR" altLang="en-US" dirty="0">
                    <a:latin typeface="+mn-ea"/>
                    <a:ea typeface="+mn-ea"/>
                  </a:rPr>
                  <a:t>환경으로 기본적인 통계 기법부터 모델링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최신 데이터 마이닝 기법까지 구현 및 개선이 </a:t>
                </a:r>
                <a:r>
                  <a:rPr lang="ko-KR" altLang="en-US" dirty="0" smtClean="0">
                    <a:latin typeface="+mn-ea"/>
                    <a:ea typeface="+mn-ea"/>
                  </a:rPr>
                  <a:t>가능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 smtClean="0"/>
                  <a:t>하둡</a:t>
                </a:r>
                <a:endParaRPr lang="en-US" altLang="ko-KR" dirty="0" smtClean="0"/>
              </a:p>
              <a:p>
                <a:pPr lvl="3"/>
                <a:r>
                  <a:rPr lang="ko-KR" altLang="en-US" dirty="0"/>
                  <a:t>정형</a:t>
                </a:r>
                <a:r>
                  <a:rPr lang="en-US" altLang="ko-KR" dirty="0"/>
                  <a:t>·</a:t>
                </a:r>
                <a:r>
                  <a:rPr lang="ko-KR" altLang="en-US" dirty="0"/>
                  <a:t>비정형 빅데이터 분석에 가장 선호되는 </a:t>
                </a:r>
                <a:r>
                  <a:rPr lang="ko-KR" altLang="en-US" dirty="0" smtClean="0"/>
                  <a:t>솔루션</a:t>
                </a:r>
                <a:endParaRPr lang="en-US" altLang="ko-KR" sz="800" dirty="0" smtClean="0">
                  <a:latin typeface="+mj-lt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𝑁𝑜𝑆𝑄𝐿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𝑁𝑜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𝑆𝑄𝐿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;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𝑁𝑜𝑡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𝑜𝑛𝑙𝑦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𝑆𝑄𝐿</m:t>
                        </m:r>
                      </m:sup>
                    </m:sSup>
                  </m:oMath>
                </a14:m>
                <a:endParaRPr lang="en-US" altLang="ko-KR" dirty="0" smtClean="0">
                  <a:latin typeface="+mj-lt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전통적인 관계형 데이터베이스 </a:t>
                </a:r>
                <a:r>
                  <a:rPr lang="en-US" altLang="ko-KR" dirty="0">
                    <a:latin typeface="+mn-ea"/>
                    <a:ea typeface="+mn-ea"/>
                  </a:rPr>
                  <a:t>RDBMS</a:t>
                </a:r>
                <a:r>
                  <a:rPr lang="ko-KR" altLang="en-US" dirty="0">
                    <a:latin typeface="+mn-ea"/>
                    <a:ea typeface="+mn-ea"/>
                  </a:rPr>
                  <a:t>와는 다르게 설계된 비관계형 </a:t>
                </a:r>
                <a:r>
                  <a:rPr lang="ko-KR" altLang="en-US" dirty="0" smtClean="0">
                    <a:latin typeface="+mn-ea"/>
                    <a:ea typeface="+mn-ea"/>
                  </a:rPr>
                  <a:t>데이터베이스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0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빅데이터 등장 배경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빅데이터</a:t>
            </a:r>
            <a:r>
              <a:rPr lang="ko-KR" altLang="en-US" dirty="0"/>
              <a:t>를 소셜 미디어 데이터로 오인하기도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이후 인터넷이 확산되면서 정형화된  데이터와 비정형화된 데이터가 무수히 발생하면서 정보 홍수개념이 등장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이것이 오늘날 빅데이터 개념으로 이어짐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개인화 서비스와 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의 확산으로 기본 인터넷 서비스 환경 재구성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 세계 디지털 </a:t>
            </a:r>
            <a:r>
              <a:rPr lang="ko-KR" altLang="en-US" dirty="0" smtClean="0"/>
              <a:t>데이터 양이 제타 바이트 </a:t>
            </a:r>
            <a:r>
              <a:rPr lang="ko-KR" altLang="en-US" dirty="0" smtClean="0"/>
              <a:t>단위로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년마다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배씩 증가하여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년에는 약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제타 바이트가 </a:t>
            </a:r>
            <a:r>
              <a:rPr lang="ko-KR" altLang="en-US" dirty="0" smtClean="0"/>
              <a:t>될 것이라고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특히 스마트폰의 보급으로 데이터가 매우 빠르게 축적되어 제타바이트 시대를 스마트 시대라고도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" y="5364215"/>
            <a:ext cx="8100900" cy="1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448780"/>
            <a:ext cx="8257227" cy="35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088740"/>
            <a:ext cx="7740014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빅데이터 분</a:t>
            </a:r>
            <a:r>
              <a:rPr lang="ko-KR" altLang="en-US" dirty="0"/>
              <a:t>석</a:t>
            </a:r>
            <a:r>
              <a:rPr lang="ko-KR" altLang="en-US" dirty="0" smtClean="0"/>
              <a:t> 기술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87113"/>
            <a:ext cx="7380820" cy="5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3" y="1367133"/>
            <a:ext cx="7938602" cy="271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9" y="4061482"/>
            <a:ext cx="7927346" cy="10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빅데이터 표현 기술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583795"/>
            <a:ext cx="8597919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활용 분야와 기대 효과</a:t>
            </a:r>
            <a:endParaRPr lang="ko-KR" altLang="en-US" dirty="0"/>
          </a:p>
          <a:p>
            <a:pPr marL="357187" lvl="1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763815"/>
            <a:ext cx="8123649" cy="41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2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활용 분야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공공분야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국가적 차원에서 방대한 양의 데이터로 수자원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 그리드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재난 방재 영역 등을 포괄적으로 포함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과학분야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산발적으로 흩어진 과학 데이터를 국가 차원에서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재활용할 수 있는 기반을 마련</a:t>
            </a:r>
            <a:endParaRPr lang="en-US" altLang="ko-KR" dirty="0"/>
          </a:p>
          <a:p>
            <a:pPr lvl="2"/>
            <a:r>
              <a:rPr lang="ko-KR" altLang="en-US" dirty="0" smtClean="0"/>
              <a:t>의료 분야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의료 기록의 전자화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병원 간 연구 데이터 공유로 빅데이터 도입과 활용이 확대됨</a:t>
            </a:r>
            <a:endParaRPr lang="en-US" altLang="ko-KR" dirty="0"/>
          </a:p>
          <a:p>
            <a:pPr lvl="2"/>
            <a:r>
              <a:rPr lang="ko-KR" altLang="en-US" dirty="0" smtClean="0"/>
              <a:t>도소매 분야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이미 데이터를 활용 중이며  빅데이터 분석으로 수요 예측 및 선제적 경영 지원에 초점을 둠</a:t>
            </a:r>
            <a:endParaRPr lang="en-US" altLang="ko-KR" dirty="0"/>
          </a:p>
          <a:p>
            <a:pPr lvl="2"/>
            <a:r>
              <a:rPr lang="ko-KR" altLang="en-US" dirty="0" smtClean="0"/>
              <a:t>제조분야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보유 데이터양 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불량품 개선 비용 등 적용 효과를 계량화하여 빅데이터의 유용성을 확인할 수 있는 분야</a:t>
            </a:r>
            <a:endParaRPr lang="en-US" altLang="ko-KR" dirty="0"/>
          </a:p>
          <a:p>
            <a:pPr lvl="2"/>
            <a:r>
              <a:rPr lang="ko-KR" altLang="en-US" dirty="0" smtClean="0"/>
              <a:t>정보 통신 분야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이동통신의 발전과 개인 단말기의 증가로 생성된 디지털 공간의 개인 데이터로 목표 마케팅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개인화 서비스 확대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682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기대 효과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이상현상 감지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업무에서 발생하는 이벤트를 기록하여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정상 상태</a:t>
            </a:r>
            <a:r>
              <a:rPr lang="en-US" altLang="ko-KR" dirty="0" smtClean="0"/>
              <a:t>’,’</a:t>
            </a:r>
            <a:r>
              <a:rPr lang="ko-KR" altLang="en-US" dirty="0" smtClean="0"/>
              <a:t>비정상 상태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표시하는 패턴을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패턴을 기초로 새로운 이벤트가 발생할 경우 이상 현상 여부를 판단함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마케팅 분야에도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고객 이탈을 사전에 감지한 </a:t>
            </a:r>
            <a:r>
              <a:rPr lang="en-US" altLang="ko-KR" dirty="0" smtClean="0"/>
              <a:t>T-Mobie </a:t>
            </a:r>
          </a:p>
          <a:p>
            <a:pPr lvl="2"/>
            <a:r>
              <a:rPr lang="ko-KR" altLang="en-US" dirty="0" smtClean="0"/>
              <a:t>위키리크스 데이터 분석으로 효과적인 전술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아마존 닷컴의 추천 상품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및 페이스북의 맞춤형 광고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279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시대 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경제 시대를 대비하는 </a:t>
            </a:r>
            <a:r>
              <a:rPr lang="en-US" altLang="ko-KR" dirty="0" smtClean="0"/>
              <a:t>‘</a:t>
            </a:r>
            <a:r>
              <a:rPr lang="ko-KR" altLang="en-US" dirty="0"/>
              <a:t>연</a:t>
            </a:r>
            <a:r>
              <a:rPr lang="ko-KR" altLang="en-US" dirty="0" smtClean="0"/>
              <a:t>결과 협력</a:t>
            </a:r>
            <a:r>
              <a:rPr lang="en-US" altLang="ko-KR" dirty="0" smtClean="0"/>
              <a:t>’</a:t>
            </a:r>
          </a:p>
          <a:p>
            <a:pPr lvl="2"/>
            <a:r>
              <a:rPr lang="ko-KR" altLang="en-US" dirty="0" smtClean="0"/>
              <a:t>데이터는 무한한 자원이나 활용 가능한 자원의 영역은 상호 연결과 협력으로 더욱 확장될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빅데이터 핵심 역량인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창의적 인력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빅데이터는 많은 데이터를 수집하는 것보다 무엇을 분석할 것인지 분명한 목적의식과 통합적 사고력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해석력이 중요함</a:t>
            </a:r>
            <a:endParaRPr lang="en-US" altLang="ko-KR" dirty="0"/>
          </a:p>
          <a:p>
            <a:pPr lvl="2"/>
            <a:r>
              <a:rPr lang="ko-KR" altLang="en-US" dirty="0" smtClean="0"/>
              <a:t>향후 미래에 데이터 관리자 등 분석 인력이 부족해짐에 따라 전문가 양성이 시급함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신뢰 환경의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데이터에 민감한 개인 사용자 정보의 노출 없이도 타당한 수준의 분석을 도출할 수 있는 방안을 고려해야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602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894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빅데이터의 개념과 처리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데이터양 증가로 기존의 데이터 저장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분석기법으로 데이터 처리에 한계가 있어 정보 기술의 패러다임도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</a:t>
            </a:r>
            <a:r>
              <a:rPr lang="en-US" altLang="ko-KR" dirty="0" smtClean="0"/>
              <a:t>1-1]</a:t>
            </a:r>
            <a:r>
              <a:rPr lang="ko-KR" altLang="en-US" dirty="0" smtClean="0"/>
              <a:t>과 같이 바뀌어  빅데이터 용어를 등장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패러다임 지능화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개인화된 시대를  빅데이터 시대라함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348880"/>
            <a:ext cx="7890454" cy="42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빅데이터의 개념과 처리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39750" lvl="2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22168"/>
            <a:ext cx="6990023" cy="53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0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빅데이터가 차세대 이슈로 떠오르는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통신 기술의 주도권이 데이터로 이동</a:t>
            </a:r>
            <a:endParaRPr lang="en-US" altLang="ko-KR" dirty="0" smtClean="0"/>
          </a:p>
          <a:p>
            <a:pPr marL="539750" lvl="2" indent="0">
              <a:buNone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539750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공간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세상 등을 담은 빅데이터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빅데이터는 미래 경쟁력과 가치 창출의 원천</a:t>
            </a:r>
          </a:p>
          <a:p>
            <a:pPr marL="357187" lvl="1" indent="0">
              <a:spcBef>
                <a:spcPts val="1200"/>
              </a:spcBef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50" y="2123855"/>
            <a:ext cx="7955662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빅데이터 개념과 속성</a:t>
            </a:r>
            <a:endParaRPr lang="ko-KR" altLang="en-US" dirty="0"/>
          </a:p>
          <a:p>
            <a:pPr lvl="1"/>
            <a:r>
              <a:rPr lang="ko-KR" altLang="en-US" dirty="0" smtClean="0"/>
              <a:t> 속성</a:t>
            </a:r>
            <a:endParaRPr lang="en-US" altLang="ko-KR" dirty="0"/>
          </a:p>
          <a:p>
            <a:pPr lvl="2"/>
            <a:r>
              <a:rPr lang="ko-KR" altLang="en-US" dirty="0" smtClean="0"/>
              <a:t>규모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데이터의 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다양성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다양한 종류의 데이터를 수용하는 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데이터를 빠르게 처리하고 분석할 수 있는 속성</a:t>
            </a:r>
            <a:endParaRPr lang="en-US" altLang="ko-KR" dirty="0"/>
          </a:p>
          <a:p>
            <a:pPr lvl="2"/>
            <a:r>
              <a:rPr lang="ko-KR" altLang="en-US" dirty="0" smtClean="0"/>
              <a:t>정확성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데이터에 부여할 수 있는 신뢰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가치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빅데이터를 저장하려고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인프라 구조 시스템을 구현하는 비용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8774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1043735"/>
            <a:ext cx="6525725" cy="54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빅데이터 정의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664733"/>
            <a:ext cx="7785865" cy="43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3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빅데이터의 개념과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빅데이터 위치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48780"/>
            <a:ext cx="5772539" cy="51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3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2286</TotalTime>
  <Words>755</Words>
  <Application>Microsoft Office PowerPoint</Application>
  <PresentationFormat>화면 슬라이드 쇼(4:3)</PresentationFormat>
  <Paragraphs>99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1_유닉스</vt:lpstr>
      <vt:lpstr>PowerPoint 프레젠테이션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01 빅데이터의 개념과 처리 과정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parkds</cp:lastModifiedBy>
  <cp:revision>198</cp:revision>
  <dcterms:created xsi:type="dcterms:W3CDTF">2012-07-23T02:34:37Z</dcterms:created>
  <dcterms:modified xsi:type="dcterms:W3CDTF">2014-07-04T12:54:42Z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